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6" r:id="rId2"/>
    <p:sldId id="281" r:id="rId3"/>
    <p:sldId id="282" r:id="rId4"/>
    <p:sldId id="284" r:id="rId5"/>
    <p:sldId id="285" r:id="rId6"/>
    <p:sldId id="286" r:id="rId7"/>
    <p:sldId id="287" r:id="rId8"/>
    <p:sldId id="288" r:id="rId9"/>
    <p:sldId id="289" r:id="rId10"/>
    <p:sldId id="290" r:id="rId11"/>
    <p:sldId id="291" r:id="rId12"/>
    <p:sldId id="292" r:id="rId13"/>
    <p:sldId id="293" r:id="rId14"/>
    <p:sldId id="294" r:id="rId15"/>
    <p:sldId id="295"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8" d="100"/>
          <a:sy n="78" d="100"/>
        </p:scale>
        <p:origin x="-94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627C2-1B8E-4B4B-85CC-FC114778E349}" type="datetimeFigureOut">
              <a:rPr lang="en-US" smtClean="0"/>
              <a:pPr/>
              <a:t>10/11/2019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10312-B5BD-46FF-AB15-BCE05BADAD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380749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13411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33131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17509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39835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371645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231174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26005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3346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2151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37312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9AF73-F288-47BA-A6DD-759E0E43C3DD}" type="datetimeFigureOut">
              <a:rPr lang="en-US" smtClean="0"/>
              <a:pPr/>
              <a:t>10/11/2019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D735C-974E-4AD1-91D4-58CD2145AE6D}" type="slidenum">
              <a:rPr lang="en-US" smtClean="0"/>
              <a:pPr/>
              <a:t>‹#›</a:t>
            </a:fld>
            <a:endParaRPr lang="en-US" dirty="0"/>
          </a:p>
        </p:txBody>
      </p:sp>
    </p:spTree>
    <p:extLst>
      <p:ext uri="{BB962C8B-B14F-4D97-AF65-F5344CB8AC3E}">
        <p14:creationId xmlns="" xmlns:p14="http://schemas.microsoft.com/office/powerpoint/2010/main" val="241299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4585871"/>
          </a:xfrm>
          <a:prstGeom prst="rect">
            <a:avLst/>
          </a:prstGeom>
          <a:noFill/>
        </p:spPr>
        <p:txBody>
          <a:bodyPr wrap="square" rtlCol="0">
            <a:spAutoFit/>
          </a:bodyPr>
          <a:lstStyle/>
          <a:p>
            <a:r>
              <a:rPr lang="en-US" sz="2000" b="1" dirty="0" smtClean="0"/>
              <a:t>The module</a:t>
            </a:r>
            <a:r>
              <a:rPr lang="en-US" sz="2400" dirty="0" smtClean="0"/>
              <a:t>:          </a:t>
            </a:r>
            <a:r>
              <a:rPr lang="en-US" sz="2800" b="1" dirty="0" smtClean="0">
                <a:solidFill>
                  <a:srgbClr val="FF0000"/>
                </a:solidFill>
              </a:rPr>
              <a:t>URINARY SYSTEM MODULE </a:t>
            </a:r>
          </a:p>
          <a:p>
            <a:r>
              <a:rPr lang="en-US" sz="2400" dirty="0" smtClean="0"/>
              <a:t>   </a:t>
            </a:r>
          </a:p>
          <a:p>
            <a:r>
              <a:rPr lang="en-US" sz="2000" b="1" dirty="0" smtClean="0"/>
              <a:t>Session 3</a:t>
            </a:r>
            <a:r>
              <a:rPr lang="en-US" sz="2400" dirty="0" smtClean="0"/>
              <a:t>      </a:t>
            </a:r>
            <a:r>
              <a:rPr lang="en-US" sz="2400" dirty="0" smtClean="0">
                <a:solidFill>
                  <a:srgbClr val="FF0000"/>
                </a:solidFill>
              </a:rPr>
              <a:t>Lecture 1</a:t>
            </a:r>
          </a:p>
          <a:p>
            <a:endParaRPr lang="en-US" sz="2400" dirty="0"/>
          </a:p>
          <a:p>
            <a:endParaRPr lang="en-US" sz="2400" dirty="0" smtClean="0"/>
          </a:p>
          <a:p>
            <a:endParaRPr lang="en-US" sz="2400" b="1" dirty="0" smtClean="0">
              <a:solidFill>
                <a:srgbClr val="C00000"/>
              </a:solidFill>
            </a:endParaRPr>
          </a:p>
          <a:p>
            <a:endParaRPr lang="en-US" sz="2400" b="1" dirty="0" smtClean="0">
              <a:solidFill>
                <a:srgbClr val="C00000"/>
              </a:solidFill>
            </a:endParaRPr>
          </a:p>
          <a:p>
            <a:endParaRPr lang="en-US" sz="2400" b="1" dirty="0" smtClean="0">
              <a:solidFill>
                <a:srgbClr val="C00000"/>
              </a:solidFill>
            </a:endParaRPr>
          </a:p>
          <a:p>
            <a:r>
              <a:rPr lang="en-US" sz="2400" b="1" dirty="0" smtClean="0">
                <a:solidFill>
                  <a:srgbClr val="C00000"/>
                </a:solidFill>
              </a:rPr>
              <a:t>MODULE STAFF</a:t>
            </a:r>
            <a:r>
              <a:rPr lang="en-US" sz="2400" dirty="0" smtClean="0">
                <a:solidFill>
                  <a:srgbClr val="C00000"/>
                </a:solidFill>
              </a:rPr>
              <a:t>:</a:t>
            </a:r>
          </a:p>
          <a:p>
            <a:r>
              <a:rPr lang="en-US" sz="1200" b="1" dirty="0" err="1" smtClean="0">
                <a:solidFill>
                  <a:srgbClr val="002060"/>
                </a:solidFill>
              </a:rPr>
              <a:t>Prof.Mahmood</a:t>
            </a:r>
            <a:r>
              <a:rPr lang="en-US" sz="1200" b="1" dirty="0" smtClean="0">
                <a:solidFill>
                  <a:srgbClr val="002060"/>
                </a:solidFill>
              </a:rPr>
              <a:t> </a:t>
            </a:r>
            <a:r>
              <a:rPr lang="en-US" sz="1200" b="1" dirty="0" err="1" smtClean="0">
                <a:solidFill>
                  <a:srgbClr val="002060"/>
                </a:solidFill>
              </a:rPr>
              <a:t>Shakir</a:t>
            </a:r>
            <a:r>
              <a:rPr lang="en-US" sz="1200" b="1" dirty="0" smtClean="0">
                <a:solidFill>
                  <a:srgbClr val="002060"/>
                </a:solidFill>
              </a:rPr>
              <a:t>			</a:t>
            </a:r>
            <a:r>
              <a:rPr lang="en-US" sz="1200" b="1" dirty="0" err="1" smtClean="0">
                <a:solidFill>
                  <a:srgbClr val="002060"/>
                </a:solidFill>
              </a:rPr>
              <a:t>Dr.Adnan</a:t>
            </a:r>
            <a:r>
              <a:rPr lang="en-US" sz="1200" b="1" dirty="0" smtClean="0">
                <a:solidFill>
                  <a:srgbClr val="002060"/>
                </a:solidFill>
              </a:rPr>
              <a:t> </a:t>
            </a:r>
            <a:r>
              <a:rPr lang="en-US" sz="1200" b="1" dirty="0" err="1" smtClean="0">
                <a:solidFill>
                  <a:srgbClr val="002060"/>
                </a:solidFill>
              </a:rPr>
              <a:t>Othafa</a:t>
            </a:r>
            <a:r>
              <a:rPr lang="en-US" sz="1200" b="1" dirty="0" smtClean="0">
                <a:solidFill>
                  <a:srgbClr val="002060"/>
                </a:solidFill>
              </a:rPr>
              <a:t>	</a:t>
            </a:r>
          </a:p>
          <a:p>
            <a:endParaRPr lang="en-US" sz="1200" b="1" dirty="0" smtClean="0">
              <a:solidFill>
                <a:srgbClr val="002060"/>
              </a:solidFill>
            </a:endParaRPr>
          </a:p>
          <a:p>
            <a:endParaRPr lang="en-US" sz="1200" b="1" dirty="0" smtClean="0">
              <a:solidFill>
                <a:srgbClr val="002060"/>
              </a:solidFill>
            </a:endParaRPr>
          </a:p>
          <a:p>
            <a:r>
              <a:rPr lang="en-US" sz="1200" b="1" dirty="0" err="1" smtClean="0">
                <a:solidFill>
                  <a:srgbClr val="002060"/>
                </a:solidFill>
              </a:rPr>
              <a:t>Ass.Prof.Firas</a:t>
            </a:r>
            <a:r>
              <a:rPr lang="en-US" sz="1200" b="1" dirty="0" smtClean="0">
                <a:solidFill>
                  <a:srgbClr val="002060"/>
                </a:solidFill>
              </a:rPr>
              <a:t> </a:t>
            </a:r>
            <a:r>
              <a:rPr lang="en-US" sz="1200" b="1" dirty="0" err="1" smtClean="0">
                <a:solidFill>
                  <a:srgbClr val="002060"/>
                </a:solidFill>
              </a:rPr>
              <a:t>Shakir</a:t>
            </a:r>
            <a:r>
              <a:rPr lang="en-US" sz="1200" b="1" dirty="0" smtClean="0">
                <a:solidFill>
                  <a:srgbClr val="002060"/>
                </a:solidFill>
              </a:rPr>
              <a:t>			Dr. </a:t>
            </a:r>
            <a:r>
              <a:rPr lang="en-US" sz="1200" b="1" dirty="0" err="1" smtClean="0">
                <a:solidFill>
                  <a:srgbClr val="002060"/>
                </a:solidFill>
              </a:rPr>
              <a:t>Safaa</a:t>
            </a:r>
            <a:r>
              <a:rPr lang="en-US" sz="1200" b="1" dirty="0" smtClean="0">
                <a:solidFill>
                  <a:srgbClr val="002060"/>
                </a:solidFill>
              </a:rPr>
              <a:t> </a:t>
            </a:r>
            <a:r>
              <a:rPr lang="en-US" sz="1200" b="1" dirty="0" err="1" smtClean="0">
                <a:solidFill>
                  <a:srgbClr val="002060"/>
                </a:solidFill>
              </a:rPr>
              <a:t>Almatook</a:t>
            </a:r>
            <a:r>
              <a:rPr lang="en-US" sz="1200" b="1" dirty="0" smtClean="0">
                <a:solidFill>
                  <a:srgbClr val="002060"/>
                </a:solidFill>
              </a:rPr>
              <a:t>          </a:t>
            </a:r>
            <a:r>
              <a:rPr lang="en-US" sz="1200" b="1" dirty="0" err="1" smtClean="0">
                <a:solidFill>
                  <a:srgbClr val="002060"/>
                </a:solidFill>
              </a:rPr>
              <a:t>Dr.Khaldoon</a:t>
            </a:r>
            <a:r>
              <a:rPr lang="en-US" sz="1200" b="1" dirty="0" smtClean="0">
                <a:solidFill>
                  <a:srgbClr val="002060"/>
                </a:solidFill>
              </a:rPr>
              <a:t> </a:t>
            </a:r>
            <a:r>
              <a:rPr lang="en-US" sz="1200" b="1" dirty="0" err="1" smtClean="0">
                <a:solidFill>
                  <a:srgbClr val="002060"/>
                </a:solidFill>
              </a:rPr>
              <a:t>Sadek</a:t>
            </a:r>
            <a:r>
              <a:rPr lang="en-US" sz="1200" b="1" dirty="0" smtClean="0">
                <a:solidFill>
                  <a:srgbClr val="002060"/>
                </a:solidFill>
              </a:rPr>
              <a:t>                                                     </a:t>
            </a:r>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4001" y="2369412"/>
            <a:ext cx="78502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GLOMERULAR FILTRATION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Picture 13" descr="IMG_4551.JPG"/>
          <p:cNvPicPr>
            <a:picLocks noChangeAspect="1"/>
          </p:cNvPicPr>
          <p:nvPr/>
        </p:nvPicPr>
        <p:blipFill>
          <a:blip r:embed="rId6" cstate="print"/>
          <a:stretch>
            <a:fillRect/>
          </a:stretch>
        </p:blipFill>
        <p:spPr>
          <a:xfrm>
            <a:off x="8095488" y="5547360"/>
            <a:ext cx="1048512" cy="987552"/>
          </a:xfrm>
          <a:prstGeom prst="rect">
            <a:avLst/>
          </a:prstGeom>
        </p:spPr>
      </p:pic>
      <p:pic>
        <p:nvPicPr>
          <p:cNvPr id="15" name="Picture 14" descr="514f98a0-26d4-480c-9be1-44578f612e22.JPG"/>
          <p:cNvPicPr>
            <a:picLocks noChangeAspect="1"/>
          </p:cNvPicPr>
          <p:nvPr/>
        </p:nvPicPr>
        <p:blipFill>
          <a:blip r:embed="rId7" cstate="print"/>
          <a:stretch>
            <a:fillRect/>
          </a:stretch>
        </p:blipFill>
        <p:spPr>
          <a:xfrm>
            <a:off x="4072128" y="0"/>
            <a:ext cx="1255776" cy="707136"/>
          </a:xfrm>
          <a:prstGeom prst="rect">
            <a:avLst/>
          </a:prstGeom>
        </p:spPr>
      </p:pic>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426464"/>
            <a:ext cx="7886700" cy="4059936"/>
          </a:xfrm>
        </p:spPr>
        <p:txBody>
          <a:bodyPr>
            <a:normAutofit/>
          </a:bodyPr>
          <a:lstStyle/>
          <a:p>
            <a:r>
              <a:rPr lang="en-US" sz="2400" b="1" dirty="0" smtClean="0">
                <a:solidFill>
                  <a:srgbClr val="FF0000"/>
                </a:solidFill>
              </a:rPr>
              <a:t>GFR </a:t>
            </a:r>
            <a:r>
              <a:rPr lang="en-US" sz="2400" b="1" dirty="0" err="1" smtClean="0">
                <a:solidFill>
                  <a:srgbClr val="FF0000"/>
                </a:solidFill>
              </a:rPr>
              <a:t>Glomerular</a:t>
            </a:r>
            <a:r>
              <a:rPr lang="en-US" sz="2400" b="1" dirty="0" smtClean="0">
                <a:solidFill>
                  <a:srgbClr val="FF0000"/>
                </a:solidFill>
              </a:rPr>
              <a:t> filtration </a:t>
            </a:r>
            <a:r>
              <a:rPr lang="en-US" sz="2400" b="1" dirty="0" smtClean="0">
                <a:solidFill>
                  <a:srgbClr val="FF0000"/>
                </a:solidFill>
              </a:rPr>
              <a:t>rate</a:t>
            </a:r>
            <a:br>
              <a:rPr lang="en-US" sz="2400" b="1" dirty="0" smtClean="0">
                <a:solidFill>
                  <a:srgbClr val="FF0000"/>
                </a:solidFill>
              </a:rPr>
            </a:br>
            <a:r>
              <a:rPr lang="en-US" sz="2400" b="1" dirty="0" err="1" smtClean="0">
                <a:solidFill>
                  <a:srgbClr val="FF0000"/>
                </a:solidFill>
              </a:rPr>
              <a:t>defention:</a:t>
            </a:r>
            <a:r>
              <a:rPr lang="en-US" sz="2400" b="1" dirty="0" err="1" smtClean="0"/>
              <a:t>it</a:t>
            </a:r>
            <a:r>
              <a:rPr lang="en-US" sz="2400" b="1" dirty="0" smtClean="0"/>
              <a:t> is the rate at which filtrate flows out of the </a:t>
            </a:r>
            <a:r>
              <a:rPr lang="en-US" sz="2400" b="1" dirty="0" err="1" smtClean="0"/>
              <a:t>glomerular</a:t>
            </a:r>
            <a:r>
              <a:rPr lang="en-US" sz="2400" b="1" dirty="0" smtClean="0"/>
              <a:t> capillary </a:t>
            </a:r>
            <a:r>
              <a:rPr lang="en-US" sz="2400" b="1" dirty="0" err="1" smtClean="0"/>
              <a:t>loopacross</a:t>
            </a:r>
            <a:r>
              <a:rPr lang="en-US" sz="2400" b="1" dirty="0" smtClean="0"/>
              <a:t> the basement membrane into the tubules.</a:t>
            </a:r>
            <a:br>
              <a:rPr lang="en-US" sz="2400" b="1" dirty="0" smtClean="0"/>
            </a:br>
            <a:r>
              <a:rPr lang="en-US" sz="2400" b="1" dirty="0" smtClean="0"/>
              <a:t>The unit is volume\unit time.</a:t>
            </a:r>
            <a:br>
              <a:rPr lang="en-US" sz="2400" b="1" dirty="0" smtClean="0"/>
            </a:br>
            <a:r>
              <a:rPr lang="en-US" sz="2400" b="1" dirty="0" smtClean="0"/>
              <a:t>It reflect the efficacy by which the body filtrate out fluid and excrete waste products.</a:t>
            </a:r>
            <a:r>
              <a:rPr lang="en-US" sz="2400" b="1" dirty="0" smtClean="0">
                <a:solidFill>
                  <a:srgbClr val="FF0000"/>
                </a:solidFill>
              </a:rPr>
              <a:t/>
            </a:r>
            <a:br>
              <a:rPr lang="en-US" sz="2400" b="1" dirty="0" smtClean="0">
                <a:solidFill>
                  <a:srgbClr val="FF0000"/>
                </a:solidFill>
              </a:rPr>
            </a:br>
            <a:endParaRPr lang="en-US" sz="2400" b="1" dirty="0">
              <a:solidFill>
                <a:srgbClr val="FF0000"/>
              </a:solidFill>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0" y="1022188"/>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816864"/>
            <a:ext cx="7796022" cy="4474464"/>
          </a:xfrm>
        </p:spPr>
        <p:txBody>
          <a:bodyPr>
            <a:normAutofit fontScale="90000"/>
          </a:bodyPr>
          <a:lstStyle/>
          <a:p>
            <a:r>
              <a:rPr lang="en-US" sz="2000" dirty="0" err="1" smtClean="0"/>
              <a:t>Gow</a:t>
            </a:r>
            <a:r>
              <a:rPr lang="en-US" sz="2000" dirty="0" smtClean="0"/>
              <a:t> can you measure GFR?</a:t>
            </a:r>
            <a:br>
              <a:rPr lang="en-US" sz="2000" dirty="0" smtClean="0"/>
            </a:br>
            <a:r>
              <a:rPr lang="en-US" sz="2000" dirty="0" smtClean="0"/>
              <a:t>You should chose </a:t>
            </a:r>
            <a:r>
              <a:rPr lang="en-US" sz="2000" dirty="0" err="1" smtClean="0"/>
              <a:t>asubstance</a:t>
            </a:r>
            <a:r>
              <a:rPr lang="en-US" sz="2000" dirty="0" smtClean="0"/>
              <a:t> that is filtered completely in the </a:t>
            </a:r>
            <a:r>
              <a:rPr lang="en-US" sz="2000" dirty="0" err="1" smtClean="0"/>
              <a:t>glomeruli</a:t>
            </a:r>
            <a:r>
              <a:rPr lang="en-US" sz="2000" dirty="0" smtClean="0"/>
              <a:t> ,it should not be reabsorbed nor secreted in this condition the mass is constant so by </a:t>
            </a:r>
            <a:r>
              <a:rPr lang="en-US" sz="2000" dirty="0" err="1" smtClean="0"/>
              <a:t>mesuring</a:t>
            </a:r>
            <a:r>
              <a:rPr lang="en-US" sz="2000" dirty="0" smtClean="0"/>
              <a:t> the density in both blood and urine with the volume of urine we can estimate the volume of plasma that was carrying the substance and filtered through the </a:t>
            </a:r>
            <a:r>
              <a:rPr lang="en-US" sz="2000" dirty="0" err="1" smtClean="0"/>
              <a:t>glomeruli</a:t>
            </a:r>
            <a:r>
              <a:rPr lang="en-US" sz="2000" dirty="0" smtClean="0"/>
              <a:t> i.e. GFR</a:t>
            </a:r>
            <a:br>
              <a:rPr lang="en-US" sz="2000" dirty="0" smtClean="0"/>
            </a:br>
            <a:r>
              <a:rPr lang="en-US" sz="2000" dirty="0" smtClean="0"/>
              <a:t/>
            </a:r>
            <a:br>
              <a:rPr lang="en-US" sz="2000" dirty="0" smtClean="0"/>
            </a:br>
            <a:r>
              <a:rPr lang="en-US" sz="2000" dirty="0" smtClean="0"/>
              <a:t>Density =mass\volume</a:t>
            </a:r>
            <a:br>
              <a:rPr lang="en-US" sz="2000" dirty="0" smtClean="0"/>
            </a:br>
            <a:r>
              <a:rPr lang="en-US" sz="2000" dirty="0" smtClean="0"/>
              <a:t>so mass =density * volume</a:t>
            </a:r>
            <a:br>
              <a:rPr lang="en-US" sz="2000" dirty="0" smtClean="0"/>
            </a:br>
            <a:r>
              <a:rPr lang="en-US" sz="2000" dirty="0" smtClean="0"/>
              <a:t>as the mass is fixed so </a:t>
            </a:r>
            <a:br>
              <a:rPr lang="en-US" sz="2000" dirty="0" smtClean="0"/>
            </a:br>
            <a:r>
              <a:rPr lang="en-US" sz="2000" dirty="0" smtClean="0"/>
              <a:t>mass in blood =mass in urine </a:t>
            </a:r>
            <a:br>
              <a:rPr lang="en-US" sz="2000" dirty="0" smtClean="0"/>
            </a:br>
            <a:r>
              <a:rPr lang="en-US" sz="2000" dirty="0" smtClean="0"/>
              <a:t>by sub</a:t>
            </a:r>
            <a:br>
              <a:rPr lang="en-US" sz="2000" dirty="0" smtClean="0"/>
            </a:br>
            <a:r>
              <a:rPr lang="en-US" sz="2000" dirty="0" smtClean="0"/>
              <a:t>density in blood*volume blood=density urine*volume urine</a:t>
            </a:r>
            <a:br>
              <a:rPr lang="en-US" sz="2000" dirty="0" smtClean="0"/>
            </a:br>
            <a:r>
              <a:rPr lang="en-US" sz="2000" dirty="0" smtClean="0"/>
              <a:t>volume of blood (GFR)=density urine*volume urine/density blood</a:t>
            </a:r>
            <a:br>
              <a:rPr lang="en-US" sz="2000" dirty="0" smtClean="0"/>
            </a:br>
            <a:r>
              <a:rPr lang="en-US" sz="2000" dirty="0" smtClean="0"/>
              <a:t>the substance used is </a:t>
            </a:r>
            <a:r>
              <a:rPr lang="en-US" sz="2000" dirty="0" err="1" smtClean="0"/>
              <a:t>Inulin</a:t>
            </a:r>
            <a:r>
              <a:rPr lang="en-US" sz="2000" dirty="0" smtClean="0"/>
              <a:t/>
            </a:r>
            <a:br>
              <a:rPr lang="en-US" sz="2000" dirty="0" smtClean="0"/>
            </a:b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55.bmp"/>
          <p:cNvPicPr>
            <a:picLocks noChangeAspect="1"/>
          </p:cNvPicPr>
          <p:nvPr/>
        </p:nvPicPr>
        <p:blipFill>
          <a:blip r:embed="rId8"/>
          <a:stretch>
            <a:fillRect/>
          </a:stretch>
        </p:blipFill>
        <p:spPr>
          <a:xfrm>
            <a:off x="1033904" y="933761"/>
            <a:ext cx="7076191" cy="4990477"/>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792480"/>
            <a:ext cx="7844790" cy="4511040"/>
          </a:xfrm>
        </p:spPr>
        <p:txBody>
          <a:bodyPr>
            <a:normAutofit/>
          </a:bodyPr>
          <a:lstStyle/>
          <a:p>
            <a:endParaRPr lang="en-US" sz="2800" dirty="0">
              <a:solidFill>
                <a:srgbClr val="FF0000"/>
              </a:solidFill>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8071104" y="7193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57.bmp"/>
          <p:cNvPicPr>
            <a:picLocks noChangeAspect="1"/>
          </p:cNvPicPr>
          <p:nvPr/>
        </p:nvPicPr>
        <p:blipFill>
          <a:blip r:embed="rId8"/>
          <a:stretch>
            <a:fillRect/>
          </a:stretch>
        </p:blipFill>
        <p:spPr>
          <a:xfrm>
            <a:off x="1105333" y="1052809"/>
            <a:ext cx="6933334" cy="4752381"/>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475232"/>
            <a:ext cx="7886700" cy="3828288"/>
          </a:xfrm>
        </p:spPr>
        <p:txBody>
          <a:bodyPr>
            <a:normAutofit/>
          </a:bodyPr>
          <a:lstStyle/>
          <a:p>
            <a:r>
              <a:rPr lang="en-US" sz="2000" dirty="0" smtClean="0"/>
              <a:t>Factors controlling GFR</a:t>
            </a:r>
            <a:br>
              <a:rPr lang="en-US" sz="2000" dirty="0" smtClean="0"/>
            </a:br>
            <a:r>
              <a:rPr lang="en-US" sz="2000" dirty="0" smtClean="0"/>
              <a:t>size of </a:t>
            </a:r>
            <a:r>
              <a:rPr lang="en-US" sz="2000" dirty="0" err="1" smtClean="0"/>
              <a:t>cpillery</a:t>
            </a:r>
            <a:r>
              <a:rPr lang="en-US" sz="2000" dirty="0" smtClean="0"/>
              <a:t> bed =1m2, </a:t>
            </a:r>
            <a:br>
              <a:rPr lang="en-US" sz="2000" dirty="0" smtClean="0"/>
            </a:br>
            <a:r>
              <a:rPr lang="en-US" sz="2000" dirty="0" err="1" smtClean="0"/>
              <a:t>permeablity</a:t>
            </a:r>
            <a:r>
              <a:rPr lang="en-US" sz="2000" dirty="0" smtClean="0"/>
              <a:t> of capillary 50 times </a:t>
            </a:r>
            <a:r>
              <a:rPr lang="en-US" sz="2000" dirty="0" err="1" smtClean="0"/>
              <a:t>mre</a:t>
            </a:r>
            <a:r>
              <a:rPr lang="en-US" sz="2000" dirty="0" smtClean="0"/>
              <a:t> than normal, diameter 4-8 nm</a:t>
            </a:r>
            <a:br>
              <a:rPr lang="en-US" sz="2000" dirty="0" smtClean="0"/>
            </a:br>
            <a:r>
              <a:rPr lang="en-US" sz="2000" dirty="0" smtClean="0"/>
              <a:t>charge the </a:t>
            </a:r>
            <a:r>
              <a:rPr lang="en-US" sz="2000" dirty="0" err="1" smtClean="0"/>
              <a:t>endothilium</a:t>
            </a:r>
            <a:r>
              <a:rPr lang="en-US" sz="2000" dirty="0" smtClean="0"/>
              <a:t> is negative charge</a:t>
            </a:r>
            <a:br>
              <a:rPr lang="en-US" sz="2000" dirty="0" smtClean="0"/>
            </a:br>
            <a:r>
              <a:rPr lang="en-US" sz="2000" dirty="0" smtClean="0"/>
              <a:t>pressure ---blood and tubule</a:t>
            </a:r>
            <a:br>
              <a:rPr lang="en-US" sz="2000" dirty="0" smtClean="0"/>
            </a:br>
            <a:r>
              <a:rPr lang="en-US" sz="2000" dirty="0" smtClean="0"/>
              <a:t>osmotic----- in plasma and in urine </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755904"/>
            <a:ext cx="7710678" cy="4401312"/>
          </a:xfrm>
        </p:spPr>
        <p:txBody>
          <a:bodyPr>
            <a:normAutofit/>
          </a:bodyPr>
          <a:lstStyle/>
          <a:p>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5" name="Rectangle 14"/>
          <p:cNvSpPr/>
          <p:nvPr/>
        </p:nvSpPr>
        <p:spPr>
          <a:xfrm>
            <a:off x="8071104"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56.bmp"/>
          <p:cNvPicPr>
            <a:picLocks noChangeAspect="1"/>
          </p:cNvPicPr>
          <p:nvPr/>
        </p:nvPicPr>
        <p:blipFill>
          <a:blip r:embed="rId8"/>
          <a:stretch>
            <a:fillRect/>
          </a:stretch>
        </p:blipFill>
        <p:spPr>
          <a:xfrm>
            <a:off x="2324381" y="600428"/>
            <a:ext cx="4495238" cy="5657143"/>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1292352"/>
            <a:ext cx="7886700" cy="4133088"/>
          </a:xfrm>
        </p:spPr>
        <p:txBody>
          <a:bodyPr>
            <a:normAutofit/>
          </a:bodyPr>
          <a:lstStyle/>
          <a:p>
            <a:r>
              <a:rPr lang="en-US" sz="2000" dirty="0" smtClean="0"/>
              <a:t>Tubular functions</a:t>
            </a:r>
            <a:br>
              <a:rPr lang="en-US" sz="2000" dirty="0" smtClean="0"/>
            </a:br>
            <a:r>
              <a:rPr lang="en-US" sz="2000" dirty="0" smtClean="0"/>
              <a:t>1-proximal convoluted tubules</a:t>
            </a:r>
            <a:br>
              <a:rPr lang="en-US" sz="2000" dirty="0" smtClean="0"/>
            </a:br>
            <a:r>
              <a:rPr lang="en-US" sz="2000" dirty="0" smtClean="0"/>
              <a:t>it reabsorb water 130 L of the 180 L \day</a:t>
            </a:r>
            <a:br>
              <a:rPr lang="en-US" sz="2000" dirty="0" smtClean="0"/>
            </a:br>
            <a:r>
              <a:rPr lang="en-US" sz="2000" dirty="0" smtClean="0"/>
              <a:t>length about 15 mm mostly in the cortex</a:t>
            </a:r>
            <a:br>
              <a:rPr lang="en-US" sz="2000" dirty="0" smtClean="0"/>
            </a:br>
            <a:r>
              <a:rPr lang="en-US" sz="2000" dirty="0" smtClean="0"/>
              <a:t>also absorb </a:t>
            </a:r>
            <a:r>
              <a:rPr lang="en-US" sz="2000" dirty="0" err="1" smtClean="0"/>
              <a:t>Na,Cl,glucose,bicarb,phosphate</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1085088"/>
            <a:ext cx="7886700" cy="4376928"/>
          </a:xfrm>
        </p:spPr>
        <p:txBody>
          <a:bodyPr>
            <a:normAutofit/>
          </a:bodyPr>
          <a:lstStyle/>
          <a:p>
            <a:r>
              <a:rPr lang="en-US" sz="2000" dirty="0" smtClean="0"/>
              <a:t>2- descending limb of loop of </a:t>
            </a:r>
            <a:r>
              <a:rPr lang="en-US" sz="2000" dirty="0" err="1" smtClean="0"/>
              <a:t>Henle</a:t>
            </a:r>
            <a:r>
              <a:rPr lang="en-US" sz="2000" dirty="0" smtClean="0"/>
              <a:t/>
            </a:r>
            <a:br>
              <a:rPr lang="en-US" sz="2000" dirty="0" smtClean="0"/>
            </a:br>
            <a:r>
              <a:rPr lang="en-US" sz="2000" dirty="0" smtClean="0"/>
              <a:t>absorb water 30 L but in passive way depending on </a:t>
            </a:r>
            <a:r>
              <a:rPr lang="en-US" sz="2000" dirty="0" err="1" smtClean="0"/>
              <a:t>permeablity</a:t>
            </a:r>
            <a:r>
              <a:rPr lang="en-US" sz="2000" dirty="0" smtClean="0"/>
              <a:t> and osmosis since it dip down the medulla which has high osmotic property </a:t>
            </a:r>
            <a:br>
              <a:rPr lang="en-US" sz="2000" dirty="0" smtClean="0"/>
            </a:br>
            <a:r>
              <a:rPr lang="en-US" sz="2000" dirty="0" smtClean="0"/>
              <a:t>so it is concentrating segment</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1158240"/>
            <a:ext cx="7886700" cy="3962400"/>
          </a:xfrm>
        </p:spPr>
        <p:txBody>
          <a:bodyPr>
            <a:normAutofit/>
          </a:bodyPr>
          <a:lstStyle/>
          <a:p>
            <a:r>
              <a:rPr lang="en-US" sz="2000" dirty="0" smtClean="0"/>
              <a:t>3-ascending limb of loop of </a:t>
            </a:r>
            <a:r>
              <a:rPr lang="en-US" sz="2000" dirty="0" err="1" smtClean="0"/>
              <a:t>Henle</a:t>
            </a:r>
            <a:r>
              <a:rPr lang="en-US" sz="2000" dirty="0" smtClean="0"/>
              <a:t/>
            </a:r>
            <a:br>
              <a:rPr lang="en-US" sz="2000" dirty="0" smtClean="0"/>
            </a:br>
            <a:r>
              <a:rPr lang="en-US" sz="2000" dirty="0" smtClean="0"/>
              <a:t>no water absorption </a:t>
            </a:r>
            <a:r>
              <a:rPr lang="en-US" sz="2000" dirty="0" err="1" smtClean="0"/>
              <a:t>impermeabl</a:t>
            </a:r>
            <a:r>
              <a:rPr lang="en-US" sz="2000" dirty="0" smtClean="0"/>
              <a:t> to water</a:t>
            </a:r>
            <a:br>
              <a:rPr lang="en-US" sz="2000" dirty="0" smtClean="0"/>
            </a:br>
            <a:r>
              <a:rPr lang="en-US" sz="2000" dirty="0" smtClean="0"/>
              <a:t>the thick ascending part extract particles like </a:t>
            </a:r>
            <a:r>
              <a:rPr lang="en-US" sz="2000" dirty="0" err="1" smtClean="0"/>
              <a:t>Na,Cl,bicarb</a:t>
            </a:r>
            <a:r>
              <a:rPr lang="en-US" sz="2000" dirty="0" smtClean="0"/>
              <a:t/>
            </a:r>
            <a:br>
              <a:rPr lang="en-US" sz="2000" dirty="0" smtClean="0"/>
            </a:br>
            <a:r>
              <a:rPr lang="en-US" sz="2000" dirty="0" smtClean="0"/>
              <a:t>so it is diluting segment</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975360"/>
            <a:ext cx="7886700" cy="4218432"/>
          </a:xfrm>
        </p:spPr>
        <p:txBody>
          <a:bodyPr>
            <a:normAutofit/>
          </a:bodyPr>
          <a:lstStyle/>
          <a:p>
            <a:r>
              <a:rPr lang="en-US" sz="2000" dirty="0" smtClean="0"/>
              <a:t>4-distal convoluted tubule</a:t>
            </a:r>
            <a:br>
              <a:rPr lang="en-US" sz="2000" dirty="0" smtClean="0"/>
            </a:br>
            <a:r>
              <a:rPr lang="en-US" sz="2000" dirty="0" smtClean="0"/>
              <a:t>start at macula </a:t>
            </a:r>
            <a:r>
              <a:rPr lang="en-US" sz="2000" dirty="0" err="1" smtClean="0"/>
              <a:t>densa</a:t>
            </a:r>
            <a:r>
              <a:rPr lang="en-US" sz="2000" dirty="0" smtClean="0"/>
              <a:t> to connect the ascending limb to the collecting duct</a:t>
            </a:r>
            <a:br>
              <a:rPr lang="en-US" sz="2000" dirty="0" smtClean="0"/>
            </a:br>
            <a:r>
              <a:rPr lang="en-US" sz="2000" dirty="0" smtClean="0"/>
              <a:t>it is impermeable to water </a:t>
            </a:r>
            <a:br>
              <a:rPr lang="en-US" sz="2000" dirty="0" smtClean="0"/>
            </a:br>
            <a:r>
              <a:rPr lang="en-US" sz="2000" dirty="0" smtClean="0"/>
              <a:t>only 5% of Na is absorbed </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3888" y="1709739"/>
            <a:ext cx="8276272" cy="2852737"/>
          </a:xfrm>
        </p:spPr>
        <p:txBody>
          <a:bodyPr>
            <a:normAutofit/>
          </a:bodyPr>
          <a:lstStyle/>
          <a:p>
            <a:pPr lvl="0">
              <a:lnSpc>
                <a:spcPct val="150000"/>
              </a:lnSpc>
            </a:pPr>
            <a:r>
              <a:rPr lang="en-US" sz="1800" b="1" dirty="0" smtClean="0"/>
              <a:t>1-the function of each part of the </a:t>
            </a:r>
            <a:r>
              <a:rPr lang="en-US" sz="1800" b="1" dirty="0" err="1" smtClean="0"/>
              <a:t>nephron</a:t>
            </a:r>
            <a:r>
              <a:rPr lang="en-US" sz="1800" b="1" dirty="0" smtClean="0"/>
              <a:t> in the </a:t>
            </a:r>
            <a:r>
              <a:rPr lang="en-US" sz="1800" b="1" dirty="0" err="1" smtClean="0"/>
              <a:t>proess</a:t>
            </a:r>
            <a:r>
              <a:rPr lang="en-US" sz="1800" b="1" dirty="0" smtClean="0"/>
              <a:t> of filtration</a:t>
            </a:r>
            <a:br>
              <a:rPr lang="en-US" sz="1800" b="1" dirty="0" smtClean="0"/>
            </a:br>
            <a:r>
              <a:rPr lang="en-US" sz="1800" b="1" dirty="0" smtClean="0"/>
              <a:t>2-transport types ,osmotic ,active ,</a:t>
            </a:r>
            <a:r>
              <a:rPr lang="en-US" sz="1800" b="1" dirty="0" err="1" smtClean="0"/>
              <a:t>reabsorption</a:t>
            </a:r>
            <a:r>
              <a:rPr lang="en-US" sz="1800" b="1" dirty="0" smtClean="0"/>
              <a:t> and excretion</a:t>
            </a:r>
            <a:br>
              <a:rPr lang="en-US" sz="1800" b="1" dirty="0" smtClean="0"/>
            </a:br>
            <a:r>
              <a:rPr lang="en-US" sz="1800" b="1" dirty="0" smtClean="0"/>
              <a:t>3-GFR and clearance</a:t>
            </a:r>
            <a:r>
              <a:rPr lang="en-US" sz="1600" b="1" dirty="0" smtClean="0"/>
              <a:t/>
            </a:r>
            <a:br>
              <a:rPr lang="en-US" sz="1600" b="1" dirty="0" smtClean="0"/>
            </a:br>
            <a:endParaRPr lang="en-US" sz="1600" b="1" dirty="0"/>
          </a:p>
        </p:txBody>
      </p:sp>
      <p:sp>
        <p:nvSpPr>
          <p:cNvPr id="5" name="Subtitle 4"/>
          <p:cNvSpPr>
            <a:spLocks noGrp="1"/>
          </p:cNvSpPr>
          <p:nvPr>
            <p:ph type="body" idx="1"/>
          </p:nvPr>
        </p:nvSpPr>
        <p:spPr>
          <a:xfrm>
            <a:off x="5200650" y="1"/>
            <a:ext cx="3655251" cy="585216"/>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646331"/>
          </a:xfrm>
          <a:prstGeom prst="rect">
            <a:avLst/>
          </a:prstGeom>
          <a:noFill/>
        </p:spPr>
        <p:txBody>
          <a:bodyPr wrap="square" rtlCol="0">
            <a:spAutoFit/>
          </a:bodyPr>
          <a:lstStyle/>
          <a:p>
            <a:pPr algn="ctr"/>
            <a:r>
              <a:rPr lang="en-US" sz="3600" b="1" dirty="0" smtClean="0">
                <a:solidFill>
                  <a:srgbClr val="FF0000"/>
                </a:solidFill>
              </a:rPr>
              <a:t>Aims &amp;Learning out come</a:t>
            </a:r>
            <a:endParaRPr lang="en-US" sz="3600" b="1" dirty="0">
              <a:solidFill>
                <a:srgbClr val="FF000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Title 17"/>
          <p:cNvSpPr>
            <a:spLocks noGrp="1"/>
          </p:cNvSpPr>
          <p:nvPr>
            <p:ph type="title"/>
          </p:nvPr>
        </p:nvSpPr>
        <p:spPr>
          <a:xfrm>
            <a:off x="628650" y="963168"/>
            <a:ext cx="7886700" cy="4303776"/>
          </a:xfrm>
        </p:spPr>
        <p:txBody>
          <a:bodyPr>
            <a:normAutofit/>
          </a:bodyPr>
          <a:lstStyle/>
          <a:p>
            <a:r>
              <a:rPr lang="en-US" sz="2000" dirty="0" smtClean="0"/>
              <a:t>5- collecting duct</a:t>
            </a:r>
            <a:br>
              <a:rPr lang="en-US" sz="2000" dirty="0" smtClean="0"/>
            </a:br>
            <a:r>
              <a:rPr lang="en-US" sz="2000" dirty="0" smtClean="0"/>
              <a:t>function to adjust the concentrating property of the kidney according to many factors ,it can either make urine more concentrated by absorbing water or more diluted by stopping the same process </a:t>
            </a:r>
            <a:r>
              <a:rPr lang="en-US" sz="2000" dirty="0" smtClean="0"/>
              <a:t/>
            </a:r>
            <a:br>
              <a:rPr lang="en-US" sz="2000" dirty="0" smtClean="0"/>
            </a:br>
            <a:r>
              <a:rPr lang="en-US" sz="2000" dirty="0" smtClean="0"/>
              <a:t>controlling Na </a:t>
            </a:r>
            <a:r>
              <a:rPr lang="en-US" sz="2000" dirty="0" err="1" smtClean="0"/>
              <a:t>reabsorption</a:t>
            </a:r>
            <a:r>
              <a:rPr lang="en-US" sz="2000" dirty="0" smtClean="0"/>
              <a:t> and control of H + ion</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itle 18"/>
          <p:cNvSpPr>
            <a:spLocks noGrp="1"/>
          </p:cNvSpPr>
          <p:nvPr>
            <p:ph type="title"/>
          </p:nvPr>
        </p:nvSpPr>
        <p:spPr>
          <a:xfrm>
            <a:off x="628650" y="816864"/>
            <a:ext cx="7886700" cy="4462272"/>
          </a:xfrm>
        </p:spPr>
        <p:txBody>
          <a:bodyPr>
            <a:normAutofit/>
          </a:bodyPr>
          <a:lstStyle/>
          <a:p>
            <a:r>
              <a:rPr lang="en-US" sz="2000" dirty="0" err="1" smtClean="0"/>
              <a:t>Autoregulation</a:t>
            </a:r>
            <a:r>
              <a:rPr lang="en-US" sz="2000" dirty="0" smtClean="0"/>
              <a:t> </a:t>
            </a:r>
            <a:br>
              <a:rPr lang="en-US" sz="2000" dirty="0" smtClean="0"/>
            </a:br>
            <a:r>
              <a:rPr lang="en-US" sz="2000" dirty="0" smtClean="0"/>
              <a:t>pressure sensor</a:t>
            </a:r>
            <a:br>
              <a:rPr lang="en-US" sz="2000" dirty="0" smtClean="0"/>
            </a:br>
            <a:r>
              <a:rPr lang="en-US" sz="2000" dirty="0" smtClean="0"/>
              <a:t>electrolyte sensor</a:t>
            </a:r>
            <a:br>
              <a:rPr lang="en-US" sz="2000" dirty="0" smtClean="0"/>
            </a:br>
            <a:r>
              <a:rPr lang="en-US" sz="2000" dirty="0" smtClean="0"/>
              <a:t>osmotic sensor</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63.bmp"/>
          <p:cNvPicPr>
            <a:picLocks noChangeAspect="1"/>
          </p:cNvPicPr>
          <p:nvPr/>
        </p:nvPicPr>
        <p:blipFill>
          <a:blip r:embed="rId8"/>
          <a:stretch>
            <a:fillRect/>
          </a:stretch>
        </p:blipFill>
        <p:spPr>
          <a:xfrm>
            <a:off x="4742688" y="952809"/>
            <a:ext cx="4169664" cy="5268991"/>
          </a:xfrm>
          <a:prstGeom prst="rect">
            <a:avLst/>
          </a:prstGeom>
        </p:spPr>
      </p:pic>
      <p:pic>
        <p:nvPicPr>
          <p:cNvPr id="19" name="Picture 18" descr="ScreenShot064.bmp"/>
          <p:cNvPicPr>
            <a:picLocks noChangeAspect="1"/>
          </p:cNvPicPr>
          <p:nvPr/>
        </p:nvPicPr>
        <p:blipFill>
          <a:blip r:embed="rId9"/>
          <a:stretch>
            <a:fillRect/>
          </a:stretch>
        </p:blipFill>
        <p:spPr>
          <a:xfrm>
            <a:off x="195072" y="629000"/>
            <a:ext cx="4498848" cy="5600000"/>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58.bmp"/>
          <p:cNvPicPr>
            <a:picLocks noChangeAspect="1"/>
          </p:cNvPicPr>
          <p:nvPr/>
        </p:nvPicPr>
        <p:blipFill>
          <a:blip r:embed="rId8"/>
          <a:stretch>
            <a:fillRect/>
          </a:stretch>
        </p:blipFill>
        <p:spPr>
          <a:xfrm>
            <a:off x="2791047" y="1440043"/>
            <a:ext cx="3561905" cy="390476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58.bmp"/>
          <p:cNvPicPr>
            <a:picLocks noChangeAspect="1"/>
          </p:cNvPicPr>
          <p:nvPr/>
        </p:nvPicPr>
        <p:blipFill>
          <a:blip r:embed="rId8"/>
          <a:stretch>
            <a:fillRect/>
          </a:stretch>
        </p:blipFill>
        <p:spPr>
          <a:xfrm>
            <a:off x="2791047" y="1476619"/>
            <a:ext cx="3561905" cy="3904762"/>
          </a:xfrm>
          <a:prstGeom prst="rect">
            <a:avLst/>
          </a:prstGeom>
        </p:spPr>
      </p:pic>
      <p:pic>
        <p:nvPicPr>
          <p:cNvPr id="19" name="Picture 18" descr="ScreenShot062.bmp"/>
          <p:cNvPicPr>
            <a:picLocks noChangeAspect="1"/>
          </p:cNvPicPr>
          <p:nvPr/>
        </p:nvPicPr>
        <p:blipFill>
          <a:blip r:embed="rId9"/>
          <a:stretch>
            <a:fillRect/>
          </a:stretch>
        </p:blipFill>
        <p:spPr>
          <a:xfrm>
            <a:off x="2757714" y="1181381"/>
            <a:ext cx="3628572" cy="4495238"/>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59.bmp"/>
          <p:cNvPicPr>
            <a:picLocks noChangeAspect="1"/>
          </p:cNvPicPr>
          <p:nvPr/>
        </p:nvPicPr>
        <p:blipFill>
          <a:blip r:embed="rId8"/>
          <a:stretch>
            <a:fillRect/>
          </a:stretch>
        </p:blipFill>
        <p:spPr>
          <a:xfrm>
            <a:off x="2348190" y="1133761"/>
            <a:ext cx="4447619" cy="4590477"/>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28650" y="1328928"/>
            <a:ext cx="7613142" cy="3377184"/>
          </a:xfrm>
        </p:spPr>
        <p:txBody>
          <a:bodyPr>
            <a:normAutofit/>
          </a:bodyPr>
          <a:lstStyle/>
          <a:p>
            <a:pPr>
              <a:lnSpc>
                <a:spcPct val="100000"/>
              </a:lnSpc>
            </a:pPr>
            <a:r>
              <a:rPr lang="en-US" sz="2000" dirty="0" smtClean="0"/>
              <a:t>Is it important to have the filtration function of the </a:t>
            </a:r>
            <a:r>
              <a:rPr lang="en-US" sz="2000" dirty="0" err="1" smtClean="0"/>
              <a:t>nephron</a:t>
            </a:r>
            <a:r>
              <a:rPr lang="en-US" sz="2000" dirty="0" smtClean="0"/>
              <a:t>?</a:t>
            </a:r>
            <a:br>
              <a:rPr lang="en-US" sz="2000" dirty="0" smtClean="0"/>
            </a:br>
            <a:r>
              <a:rPr lang="en-US" sz="2000" dirty="0" smtClean="0"/>
              <a:t/>
            </a:r>
            <a:br>
              <a:rPr lang="en-US" sz="2000" dirty="0" smtClean="0"/>
            </a:br>
            <a:r>
              <a:rPr lang="en-US" sz="2000" dirty="0" smtClean="0"/>
              <a:t>The body get rid of urea through </a:t>
            </a:r>
            <a:r>
              <a:rPr lang="en-US" sz="2000" dirty="0" err="1" smtClean="0"/>
              <a:t>fitration</a:t>
            </a:r>
            <a:r>
              <a:rPr lang="en-US" sz="2000" dirty="0" smtClean="0"/>
              <a:t/>
            </a:r>
            <a:br>
              <a:rPr lang="en-US" sz="2000" dirty="0" smtClean="0"/>
            </a:br>
            <a:r>
              <a:rPr lang="en-US" sz="2000" dirty="0" smtClean="0"/>
              <a:t>urea </a:t>
            </a:r>
            <a:r>
              <a:rPr lang="en-US" sz="2000" dirty="0" err="1" smtClean="0"/>
              <a:t>easly</a:t>
            </a:r>
            <a:r>
              <a:rPr lang="en-US" sz="2000" dirty="0" smtClean="0"/>
              <a:t> pass through cell membranes </a:t>
            </a:r>
            <a:br>
              <a:rPr lang="en-US" sz="2000" dirty="0" smtClean="0"/>
            </a:br>
            <a:r>
              <a:rPr lang="en-US" sz="2000" dirty="0" err="1" smtClean="0"/>
              <a:t>normaly</a:t>
            </a:r>
            <a:r>
              <a:rPr lang="en-US" sz="2000" dirty="0" smtClean="0"/>
              <a:t> 120ml\min of filtrate(80-125) about 7.2L\hour ,180L\day</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21336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0" y="2365248"/>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729728"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6" name="Picture 15"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ctrTitle"/>
          </p:nvPr>
        </p:nvSpPr>
        <p:spPr>
          <a:xfrm>
            <a:off x="685800" y="1122363"/>
            <a:ext cx="7772400" cy="4351845"/>
          </a:xfrm>
        </p:spPr>
        <p:txBody>
          <a:bodyPr>
            <a:normAutofit/>
          </a:bodyPr>
          <a:lstStyle/>
          <a:p>
            <a:pPr algn="l"/>
            <a:r>
              <a:rPr lang="en-US" sz="2000" dirty="0" smtClean="0"/>
              <a:t>each kidney has 1-1.2 </a:t>
            </a:r>
            <a:r>
              <a:rPr lang="en-US" sz="2000" dirty="0" err="1" smtClean="0"/>
              <a:t>milin</a:t>
            </a:r>
            <a:r>
              <a:rPr lang="en-US" sz="2000" dirty="0" smtClean="0"/>
              <a:t> </a:t>
            </a:r>
            <a:r>
              <a:rPr lang="en-US" sz="2000" dirty="0" err="1" smtClean="0"/>
              <a:t>nephron</a:t>
            </a:r>
            <a:r>
              <a:rPr lang="en-US" sz="2000" dirty="0" smtClean="0"/>
              <a:t/>
            </a:r>
            <a:br>
              <a:rPr lang="en-US" sz="2000" dirty="0" smtClean="0"/>
            </a:br>
            <a:r>
              <a:rPr lang="en-US" sz="2000" dirty="0" smtClean="0"/>
              <a:t>each </a:t>
            </a:r>
            <a:r>
              <a:rPr lang="en-US" sz="2000" dirty="0" err="1" smtClean="0"/>
              <a:t>nephron</a:t>
            </a:r>
            <a:r>
              <a:rPr lang="en-US" sz="2000" dirty="0" smtClean="0"/>
              <a:t> is formed by the </a:t>
            </a:r>
            <a:r>
              <a:rPr lang="en-US" sz="2000" dirty="0" err="1" smtClean="0"/>
              <a:t>glomerulus</a:t>
            </a:r>
            <a:r>
              <a:rPr lang="en-US" sz="2000" dirty="0" smtClean="0"/>
              <a:t> and the tubules</a:t>
            </a:r>
            <a:br>
              <a:rPr lang="en-US" sz="2000" dirty="0" smtClean="0"/>
            </a:br>
            <a:r>
              <a:rPr lang="en-US" sz="2000" dirty="0" err="1" smtClean="0"/>
              <a:t>afferant</a:t>
            </a:r>
            <a:r>
              <a:rPr lang="en-US" sz="2000" dirty="0" smtClean="0"/>
              <a:t> arterioles larger diameter than efferent arterioles</a:t>
            </a:r>
            <a:br>
              <a:rPr lang="en-US" sz="2000" dirty="0" smtClean="0"/>
            </a:br>
            <a:r>
              <a:rPr lang="en-US" sz="2000" dirty="0" smtClean="0"/>
              <a:t>filtrate pass through vessel endothelium ,basement membrane and </a:t>
            </a:r>
            <a:r>
              <a:rPr lang="en-US" sz="2000" dirty="0" err="1" smtClean="0"/>
              <a:t>podocytes</a:t>
            </a:r>
            <a:r>
              <a:rPr lang="en-US" sz="2000" dirty="0" smtClean="0"/>
              <a:t> to the tubular system by the effect of</a:t>
            </a:r>
            <a:br>
              <a:rPr lang="en-US" sz="2000" dirty="0" smtClean="0"/>
            </a:br>
            <a:r>
              <a:rPr lang="en-US" sz="2000" dirty="0" smtClean="0"/>
              <a:t>1-blood hydrostatic pressure </a:t>
            </a:r>
            <a:br>
              <a:rPr lang="en-US" sz="2000" dirty="0" smtClean="0"/>
            </a:br>
            <a:r>
              <a:rPr lang="en-US" sz="2000" dirty="0" smtClean="0"/>
              <a:t>2-tubular hydrostatic pressure</a:t>
            </a:r>
            <a:br>
              <a:rPr lang="en-US" sz="2000" dirty="0" smtClean="0"/>
            </a:br>
            <a:r>
              <a:rPr lang="en-US" sz="2000" dirty="0" smtClean="0"/>
              <a:t>3-net difference of the osmotic pressure</a:t>
            </a:r>
            <a:br>
              <a:rPr lang="en-US" sz="2000" dirty="0" smtClean="0"/>
            </a:br>
            <a:r>
              <a:rPr lang="en-US" sz="2000" dirty="0" smtClean="0"/>
              <a:t>4-the diameter of the filtered substance </a:t>
            </a:r>
            <a:br>
              <a:rPr lang="en-US" sz="2000" dirty="0" smtClean="0"/>
            </a:br>
            <a:r>
              <a:rPr lang="en-US" sz="2000" dirty="0" smtClean="0"/>
              <a:t>5-the ionic charge</a:t>
            </a:r>
            <a:br>
              <a:rPr lang="en-US" sz="2000" dirty="0" smtClean="0"/>
            </a:br>
            <a:r>
              <a:rPr lang="en-US" sz="2000" dirty="0" smtClean="0"/>
              <a:t/>
            </a:r>
            <a:br>
              <a:rPr lang="en-US" sz="2000" dirty="0" smtClean="0"/>
            </a:br>
            <a:r>
              <a:rPr lang="en-US" sz="2000" dirty="0" smtClean="0"/>
              <a:t>most if not all H2O,urea,salts and glucose</a:t>
            </a:r>
            <a:br>
              <a:rPr lang="en-US" sz="2000" dirty="0" smtClean="0"/>
            </a:br>
            <a:r>
              <a:rPr lang="en-US" sz="2000" dirty="0" smtClean="0"/>
              <a:t>cells and </a:t>
            </a:r>
            <a:r>
              <a:rPr lang="en-US" sz="2000" dirty="0" err="1" smtClean="0"/>
              <a:t>protiens</a:t>
            </a:r>
            <a:r>
              <a:rPr lang="en-US" sz="2000" dirty="0" smtClean="0"/>
              <a:t> mostly not filtrated</a:t>
            </a:r>
            <a:br>
              <a:rPr lang="en-US" sz="2000" dirty="0" smtClean="0"/>
            </a:br>
            <a:endParaRPr lang="en-US" sz="2000" dirty="0"/>
          </a:p>
        </p:txBody>
      </p:sp>
      <p:sp>
        <p:nvSpPr>
          <p:cNvPr id="5" name="Subtitle 4"/>
          <p:cNvSpPr>
            <a:spLocks noGrp="1"/>
          </p:cNvSpPr>
          <p:nvPr>
            <p:ph type="subTitle" idx="1"/>
          </p:nvPr>
        </p:nvSpPr>
        <p:spPr>
          <a:xfrm>
            <a:off x="597408" y="1511808"/>
            <a:ext cx="8119872" cy="3998976"/>
          </a:xfrm>
        </p:spPr>
        <p:txBody>
          <a:bodyPr>
            <a:noAutofit/>
          </a:bodyPr>
          <a:lstStyle/>
          <a:p>
            <a:pPr algn="l"/>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12192"/>
            <a:ext cx="1255776" cy="707136"/>
          </a:xfrm>
          <a:prstGeom prst="rect">
            <a:avLst/>
          </a:prstGeom>
        </p:spPr>
      </p:pic>
      <p:sp>
        <p:nvSpPr>
          <p:cNvPr id="16" name="Rectangle 15"/>
          <p:cNvSpPr/>
          <p:nvPr/>
        </p:nvSpPr>
        <p:spPr>
          <a:xfrm>
            <a:off x="7851648" y="707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8" name="Picture 17"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sp>
        <p:nvSpPr>
          <p:cNvPr id="15" name="Rectangle 14"/>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6" name="Picture 15"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49.bmp"/>
          <p:cNvPicPr>
            <a:picLocks noChangeAspect="1"/>
          </p:cNvPicPr>
          <p:nvPr/>
        </p:nvPicPr>
        <p:blipFill>
          <a:blip r:embed="rId8"/>
          <a:stretch>
            <a:fillRect/>
          </a:stretch>
        </p:blipFill>
        <p:spPr>
          <a:xfrm>
            <a:off x="910095" y="586142"/>
            <a:ext cx="7323810" cy="5685715"/>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1"/>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51.bmp"/>
          <p:cNvPicPr>
            <a:picLocks noChangeAspect="1"/>
          </p:cNvPicPr>
          <p:nvPr/>
        </p:nvPicPr>
        <p:blipFill>
          <a:blip r:embed="rId8"/>
          <a:stretch>
            <a:fillRect/>
          </a:stretch>
        </p:blipFill>
        <p:spPr>
          <a:xfrm>
            <a:off x="2828544" y="1243584"/>
            <a:ext cx="3791711" cy="4108704"/>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755648"/>
            <a:ext cx="7886700" cy="3584448"/>
          </a:xfrm>
        </p:spPr>
        <p:txBody>
          <a:bodyPr>
            <a:normAutofit/>
          </a:bodyPr>
          <a:lstStyle/>
          <a:p>
            <a:r>
              <a:rPr lang="en-US" sz="2000" dirty="0" smtClean="0"/>
              <a:t>Hydrostatic pressure is the key role of filtration since H2O,glucose ,urea ,electrolytes and amino acids has a diameter less than 7nm all can filter easily depending on the hydrostatic pressure in the blood vessels ,this pressure is controlled by the properties of afferent arterioles to dilate and the efferent arterioles to constrict leading to a rise in hydrostatic pressure, in compare to the low pressure in the tubular system </a:t>
            </a:r>
            <a:r>
              <a:rPr lang="en-US" sz="2000" dirty="0" err="1" smtClean="0"/>
              <a:t>system</a:t>
            </a:r>
            <a:r>
              <a:rPr lang="en-US" sz="2000" dirty="0" smtClean="0"/>
              <a:t> .</a:t>
            </a:r>
            <a:br>
              <a:rPr lang="en-US" sz="2000" dirty="0" smtClean="0"/>
            </a:b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1548384"/>
            <a:ext cx="7886700" cy="3194304"/>
          </a:xfrm>
        </p:spPr>
        <p:txBody>
          <a:bodyPr>
            <a:normAutofit/>
          </a:bodyPr>
          <a:lstStyle/>
          <a:p>
            <a:r>
              <a:rPr lang="en-US" sz="2000" dirty="0" err="1" smtClean="0"/>
              <a:t>Oncotic</a:t>
            </a:r>
            <a:r>
              <a:rPr lang="en-US" sz="2000" dirty="0" smtClean="0"/>
              <a:t> pressure derived from the osmotic pressure gradient is the second important factor </a:t>
            </a:r>
            <a:r>
              <a:rPr lang="en-US" sz="2000" dirty="0" err="1" smtClean="0"/>
              <a:t>controling</a:t>
            </a:r>
            <a:r>
              <a:rPr lang="en-US" sz="2000" dirty="0" smtClean="0"/>
              <a:t> filtration it starts low at the </a:t>
            </a:r>
            <a:r>
              <a:rPr lang="en-US" sz="2000" dirty="0" err="1" smtClean="0"/>
              <a:t>afferant</a:t>
            </a:r>
            <a:r>
              <a:rPr lang="en-US" sz="2000" dirty="0" smtClean="0"/>
              <a:t> arterioles gradually increasing due to loss of water and electrolytes up to a level that stop filtration at the efferent side </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lstStyle/>
          <a:p>
            <a:endParaRPr lang="en-US"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54.bmp"/>
          <p:cNvPicPr>
            <a:picLocks noChangeAspect="1"/>
          </p:cNvPicPr>
          <p:nvPr/>
        </p:nvPicPr>
        <p:blipFill>
          <a:blip r:embed="rId8"/>
          <a:stretch>
            <a:fillRect/>
          </a:stretch>
        </p:blipFill>
        <p:spPr>
          <a:xfrm>
            <a:off x="0" y="2001122"/>
            <a:ext cx="9144000" cy="2855756"/>
          </a:xfrm>
          <a:prstGeom prst="rect">
            <a:avLst/>
          </a:prstGeom>
        </p:spPr>
      </p:pic>
    </p:spTree>
    <p:extLst>
      <p:ext uri="{BB962C8B-B14F-4D97-AF65-F5344CB8AC3E}">
        <p14:creationId xmlns="" xmlns:p14="http://schemas.microsoft.com/office/powerpoint/2010/main" val="2977646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1435</TotalTime>
  <Words>688</Words>
  <Application>Microsoft Office PowerPoint</Application>
  <PresentationFormat>On-screen Show (4:3)</PresentationFormat>
  <Paragraphs>286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1-the function of each part of the nephron in the proess of filtration 2-transport types ,osmotic ,active ,reabsorption and excretion 3-GFR and clearance </vt:lpstr>
      <vt:lpstr>Is it important to have the filtration function of the nephron?  The body get rid of urea through fitration urea easly pass through cell membranes  normaly 120ml\min of filtrate(80-125) about 7.2L\hour ,180L\day</vt:lpstr>
      <vt:lpstr>each kidney has 1-1.2 milin nephron each nephron is formed by the glomerulus and the tubules afferant arterioles larger diameter than efferent arterioles filtrate pass through vessel endothelium ,basement membrane and podocytes to the tubular system by the effect of 1-blood hydrostatic pressure  2-tubular hydrostatic pressure 3-net difference of the osmotic pressure 4-the diameter of the filtered substance  5-the ionic charge  most if not all H2O,urea,salts and glucose cells and protiens mostly not filtrated </vt:lpstr>
      <vt:lpstr>Slide 5</vt:lpstr>
      <vt:lpstr>Slide 6</vt:lpstr>
      <vt:lpstr>Hydrostatic pressure is the key role of filtration since H2O,glucose ,urea ,electrolytes and amino acids has a diameter less than 7nm all can filter easily depending on the hydrostatic pressure in the blood vessels ,this pressure is controlled by the properties of afferent arterioles to dilate and the efferent arterioles to constrict leading to a rise in hydrostatic pressure, in compare to the low pressure in the tubular system system . </vt:lpstr>
      <vt:lpstr>Oncotic pressure derived from the osmotic pressure gradient is the second important factor controling filtration it starts low at the afferant arterioles gradually increasing due to loss of water and electrolytes up to a level that stop filtration at the efferent side </vt:lpstr>
      <vt:lpstr>Slide 9</vt:lpstr>
      <vt:lpstr>GFR Glomerular filtration rate defention:it is the rate at which filtrate flows out of the glomerular capillary loopacross the basement membrane into the tubules. The unit is volume\unit time. It reflect the efficacy by which the body filtrate out fluid and excrete waste products. </vt:lpstr>
      <vt:lpstr>Gow can you measure GFR? You should chose asubstance that is filtered completely in the glomeruli ,it should not be reabsorbed nor secreted in this condition the mass is constant so by mesuring the density in both blood and urine with the volume of urine we can estimate the volume of plasma that was carrying the substance and filtered through the glomeruli i.e. GFR  Density =mass\volume so mass =density * volume as the mass is fixed so  mass in blood =mass in urine  by sub density in blood*volume blood=density urine*volume urine volume of blood (GFR)=density urine*volume urine/density blood the substance used is Inulin </vt:lpstr>
      <vt:lpstr>Slide 12</vt:lpstr>
      <vt:lpstr>Slide 13</vt:lpstr>
      <vt:lpstr>Factors controlling GFR size of cpillery bed =1m2,  permeablity of capillary 50 times mre than normal, diameter 4-8 nm charge the endothilium is negative charge pressure ---blood and tubule osmotic----- in plasma and in urine </vt:lpstr>
      <vt:lpstr>Slide 15</vt:lpstr>
      <vt:lpstr>Tubular functions 1-proximal convoluted tubules it reabsorb water 130 L of the 180 L \day length about 15 mm mostly in the cortex also absorb Na,Cl,glucose,bicarb,phosphate</vt:lpstr>
      <vt:lpstr>2- descending limb of loop of Henle absorb water 30 L but in passive way depending on permeablity and osmosis since it dip down the medulla which has high osmotic property  so it is concentrating segment</vt:lpstr>
      <vt:lpstr>3-ascending limb of loop of Henle no water absorption impermeabl to water the thick ascending part extract particles like Na,Cl,bicarb so it is diluting segment</vt:lpstr>
      <vt:lpstr>4-distal convoluted tubule start at macula densa to connect the ascending limb to the collecting duct it is impermeable to water  only 5% of Na is absorbed </vt:lpstr>
      <vt:lpstr>5- collecting duct function to adjust the concentrating property of the kidney according to many factors ,it can either make urine more concentrated by absorbing water or more diluted by stopping the same process  controlling Na reabsorption and control of H + ion</vt:lpstr>
      <vt:lpstr>Autoregulation  pressure sensor electrolyte sensor osmotic sensor</vt:lpstr>
      <vt:lpstr>Slide 22</vt:lpstr>
      <vt:lpstr>Slide 23</vt:lpstr>
      <vt:lpstr>Slide 24</vt:lpstr>
      <vt:lpstr>Slide 25</vt:lpstr>
      <vt:lpstr>Slide 26</vt:lpstr>
      <vt:lpstr>Slide 27</vt:lpstr>
      <vt:lpstr>Slide 28</vt:lpstr>
      <vt:lpstr>Slide 29</vt:lpstr>
    </vt:vector>
  </TitlesOfParts>
  <Company>rg-adguard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mmmm</cp:lastModifiedBy>
  <cp:revision>168</cp:revision>
  <dcterms:created xsi:type="dcterms:W3CDTF">2018-09-07T18:41:02Z</dcterms:created>
  <dcterms:modified xsi:type="dcterms:W3CDTF">2019-10-11T17:53:59Z</dcterms:modified>
</cp:coreProperties>
</file>